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cd1c378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cd1c378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cd1c378b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cd1c378b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e206443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e206443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cf67f4e9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cf67f4e9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cd1c378b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cd1c378b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cf67f4e9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cf67f4e9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cd1c378b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cd1c378b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cd1c378b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cd1c378b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cf67f4e9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cf67f4e9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d7d6d60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d7d6d60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cd1c378bb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cd1c378b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d7d6d60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d7d6d60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cf67f4e9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cf67f4e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cd1c378b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cd1c378b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cd1c378bb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cd1c378b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cf67f4e9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cf67f4e9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cd1c378b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cd1c378b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Relationship Id="rId4" Type="http://schemas.openxmlformats.org/officeDocument/2006/relationships/image" Target="../media/image19.gif"/><Relationship Id="rId5" Type="http://schemas.openxmlformats.org/officeDocument/2006/relationships/image" Target="../media/image20.gif"/><Relationship Id="rId6" Type="http://schemas.openxmlformats.org/officeDocument/2006/relationships/image" Target="../media/image22.gif"/><Relationship Id="rId7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434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49" y="0"/>
            <a:ext cx="4400550" cy="252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8062" t="0"/>
          <a:stretch/>
        </p:blipFill>
        <p:spPr>
          <a:xfrm>
            <a:off x="0" y="2667000"/>
            <a:ext cx="5018171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0583" y="2529050"/>
            <a:ext cx="4633417" cy="2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813" y="1238250"/>
            <a:ext cx="80723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0" y="1073100"/>
            <a:ext cx="4244950" cy="4001399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Denmark average Votes (1990-2023)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50" y="4192930"/>
            <a:ext cx="1295702" cy="95057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925" y="1621874"/>
            <a:ext cx="4527951" cy="290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 rot="-8376657">
            <a:off x="2543416" y="3589908"/>
            <a:ext cx="667619" cy="2379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Azerbaijan</a:t>
            </a:r>
            <a:r>
              <a:rPr lang="de">
                <a:solidFill>
                  <a:srgbClr val="3F0097"/>
                </a:solidFill>
              </a:rPr>
              <a:t> average Votes (1990-2023)</a:t>
            </a:r>
            <a:endParaRPr>
              <a:solidFill>
                <a:srgbClr val="3F0097"/>
              </a:solidFill>
            </a:endParaRPr>
          </a:p>
        </p:txBody>
      </p:sp>
      <p:sp>
        <p:nvSpPr>
          <p:cNvPr id="173" name="Google Shape;173;p23"/>
          <p:cNvSpPr/>
          <p:nvPr/>
        </p:nvSpPr>
        <p:spPr>
          <a:xfrm rot="-8376657">
            <a:off x="2543416" y="3589908"/>
            <a:ext cx="667619" cy="2379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2100"/>
            <a:ext cx="4128550" cy="39260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550" y="1582728"/>
            <a:ext cx="4460875" cy="312014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/>
          <p:nvPr/>
        </p:nvSpPr>
        <p:spPr>
          <a:xfrm rot="-8376657">
            <a:off x="3450604" y="3806108"/>
            <a:ext cx="667619" cy="2379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Who </a:t>
            </a:r>
            <a:r>
              <a:rPr b="1" lang="de"/>
              <a:t>gets</a:t>
            </a:r>
            <a:r>
              <a:rPr lang="de"/>
              <a:t> the most</a:t>
            </a:r>
            <a:r>
              <a:rPr b="1" lang="de"/>
              <a:t> </a:t>
            </a:r>
            <a:r>
              <a:rPr lang="de"/>
              <a:t>points?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Average Jury Points received (1957-2023)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5" y="1129250"/>
            <a:ext cx="4769018" cy="3873374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450" y="3652975"/>
            <a:ext cx="1681975" cy="13496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8011" y="1129250"/>
            <a:ext cx="1774289" cy="216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575" y="3406625"/>
            <a:ext cx="2173725" cy="16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 Events affect Voting?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90250" y="526350"/>
            <a:ext cx="6162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Correlation does not equal Causation!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Timeline - United Kingdom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1088" r="0" t="0"/>
          <a:stretch/>
        </p:blipFill>
        <p:spPr>
          <a:xfrm>
            <a:off x="64725" y="1205426"/>
            <a:ext cx="9014551" cy="381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076" y="487361"/>
            <a:ext cx="1053925" cy="4530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/>
          <p:nvPr/>
        </p:nvSpPr>
        <p:spPr>
          <a:xfrm>
            <a:off x="3094221" y="1205425"/>
            <a:ext cx="661200" cy="35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7852171" y="1205425"/>
            <a:ext cx="661200" cy="35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8344132" y="1205425"/>
            <a:ext cx="661200" cy="35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Timeline - Ukraine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3" y="1133250"/>
            <a:ext cx="9059275" cy="38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083" y="640823"/>
            <a:ext cx="1053916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/>
          <p:nvPr/>
        </p:nvSpPr>
        <p:spPr>
          <a:xfrm>
            <a:off x="7754808" y="1189725"/>
            <a:ext cx="664500" cy="346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Conclusions</a:t>
            </a:r>
            <a:endParaRPr>
              <a:solidFill>
                <a:srgbClr val="3F0097"/>
              </a:solidFill>
            </a:endParaRPr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Voting outcomes not solely based on performances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Influencing factors are complex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Prediction model using political events?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geopolitical Analysis of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Eurovision Song Contest Votes</a:t>
            </a:r>
            <a:endParaRPr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Christopher Vogel - Data Analytics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265500" y="485275"/>
            <a:ext cx="4140600" cy="39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Final Score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Chris </a:t>
            </a:r>
            <a:r>
              <a:rPr lang="de" sz="2800"/>
              <a:t>vs Bootcamp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/>
              <a:t>1 - 0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32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236" name="Google Shape;236;p32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7" name="Google Shape;237;p32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32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32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32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32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32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32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32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32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46" name="Google Shape;246;p32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32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248" name="Google Shape;248;p32"/>
            <p:cNvSpPr/>
            <p:nvPr/>
          </p:nvSpPr>
          <p:spPr>
            <a:xfrm>
              <a:off x="1000000" y="2440003"/>
              <a:ext cx="4144235" cy="1631268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49" name="Google Shape;249;p32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259" name="Google Shape;259;p32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60" name="Google Shape;260;p32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2"/>
          <p:cNvSpPr/>
          <p:nvPr/>
        </p:nvSpPr>
        <p:spPr>
          <a:xfrm>
            <a:off x="6847150" y="1577750"/>
            <a:ext cx="1857300" cy="343800"/>
          </a:xfrm>
          <a:prstGeom prst="wedgeRoundRectCallout">
            <a:avLst>
              <a:gd fmla="val -20687" name="adj1"/>
              <a:gd fmla="val 49674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 txBox="1"/>
          <p:nvPr>
            <p:ph idx="2" type="body"/>
          </p:nvPr>
        </p:nvSpPr>
        <p:spPr>
          <a:xfrm>
            <a:off x="6847150" y="1606400"/>
            <a:ext cx="18573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Pesto Pandas Data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265500" y="9674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Thank You!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33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276" name="Google Shape;276;p33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7" name="Google Shape;277;p33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33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33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33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33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33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3" name="Google Shape;283;p33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4" name="Google Shape;284;p33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p33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86" name="Google Shape;286;p33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3"/>
          <p:cNvSpPr txBox="1"/>
          <p:nvPr>
            <p:ph idx="1" type="subTitle"/>
          </p:nvPr>
        </p:nvSpPr>
        <p:spPr>
          <a:xfrm>
            <a:off x="265500" y="2768999"/>
            <a:ext cx="4045200" cy="1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u="sng"/>
              <a:t>Data Sources</a:t>
            </a:r>
            <a:br>
              <a:rPr lang="de" sz="1400" u="sng"/>
            </a:br>
            <a:endParaRPr sz="10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https://eurovisionworld.com/eurovision/2022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https://zenodo.org/badge/latestdoi/214236225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https://eurovision.tv/about/facts-and-figures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u="sng"/>
              <a:t>Tech Stack</a:t>
            </a:r>
            <a:br>
              <a:rPr lang="de" sz="1400" u="sng"/>
            </a:br>
            <a:endParaRPr sz="100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Python, Pandas, Tableau</a:t>
            </a:r>
            <a:endParaRPr sz="1400"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289" name="Google Shape;289;p33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90" name="Google Shape;290;p33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33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300" name="Google Shape;300;p33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01" name="Google Shape;301;p33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/>
          <p:nvPr/>
        </p:nvSpPr>
        <p:spPr>
          <a:xfrm>
            <a:off x="6847150" y="1577750"/>
            <a:ext cx="1857300" cy="343800"/>
          </a:xfrm>
          <a:prstGeom prst="wedgeRoundRectCallout">
            <a:avLst>
              <a:gd fmla="val -20687" name="adj1"/>
              <a:gd fmla="val 49674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 txBox="1"/>
          <p:nvPr>
            <p:ph idx="2" type="body"/>
          </p:nvPr>
        </p:nvSpPr>
        <p:spPr>
          <a:xfrm>
            <a:off x="6847150" y="1606400"/>
            <a:ext cx="18573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Pesto Pandas Data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Agenda	</a:t>
            </a:r>
            <a:endParaRPr>
              <a:solidFill>
                <a:srgbClr val="3F0097"/>
              </a:solidFill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Who gives points to who?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Who gets the most points?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Effect of singular events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Introduction to the ESC</a:t>
            </a:r>
            <a:endParaRPr>
              <a:solidFill>
                <a:srgbClr val="3F0097"/>
              </a:solidFill>
            </a:endParaRPr>
          </a:p>
        </p:txBody>
      </p:sp>
      <p:grpSp>
        <p:nvGrpSpPr>
          <p:cNvPr id="107" name="Google Shape;107;p16"/>
          <p:cNvGrpSpPr/>
          <p:nvPr/>
        </p:nvGrpSpPr>
        <p:grpSpPr>
          <a:xfrm>
            <a:off x="1263050" y="1304875"/>
            <a:ext cx="2632500" cy="3416400"/>
            <a:chOff x="3320450" y="1304875"/>
            <a:chExt cx="2632500" cy="3416400"/>
          </a:xfrm>
        </p:grpSpPr>
        <p:sp>
          <p:nvSpPr>
            <p:cNvPr id="108" name="Google Shape;108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6"/>
          <p:cNvSpPr txBox="1"/>
          <p:nvPr>
            <p:ph idx="4294967295" type="body"/>
          </p:nvPr>
        </p:nvSpPr>
        <p:spPr>
          <a:xfrm>
            <a:off x="1263050" y="1304875"/>
            <a:ext cx="2632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How does voting work?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/>
          <p:nvPr>
            <p:ph idx="4294967295" type="body"/>
          </p:nvPr>
        </p:nvSpPr>
        <p:spPr>
          <a:xfrm>
            <a:off x="13393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Each country awards 1-8, 10, and 12 points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One set as jury vote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One set as </a:t>
            </a:r>
            <a:r>
              <a:rPr lang="de" sz="1600"/>
              <a:t>televote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Max. 24 points for one country</a:t>
            </a:r>
            <a:endParaRPr sz="1600"/>
          </a:p>
        </p:txBody>
      </p:sp>
      <p:grpSp>
        <p:nvGrpSpPr>
          <p:cNvPr id="112" name="Google Shape;112;p16"/>
          <p:cNvGrpSpPr/>
          <p:nvPr/>
        </p:nvGrpSpPr>
        <p:grpSpPr>
          <a:xfrm>
            <a:off x="5072025" y="1304875"/>
            <a:ext cx="2632500" cy="3416400"/>
            <a:chOff x="6212550" y="1304875"/>
            <a:chExt cx="2632500" cy="3416400"/>
          </a:xfrm>
        </p:grpSpPr>
        <p:sp>
          <p:nvSpPr>
            <p:cNvPr id="113" name="Google Shape;113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6"/>
          <p:cNvSpPr txBox="1"/>
          <p:nvPr>
            <p:ph idx="4294967295" type="body"/>
          </p:nvPr>
        </p:nvSpPr>
        <p:spPr>
          <a:xfrm>
            <a:off x="5072025" y="1304875"/>
            <a:ext cx="2632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Why do I care?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6"/>
          <p:cNvSpPr txBox="1"/>
          <p:nvPr>
            <p:ph idx="4294967295" type="body"/>
          </p:nvPr>
        </p:nvSpPr>
        <p:spPr>
          <a:xfrm>
            <a:off x="51458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Big discrepancies between my own perception and jury votes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Ukraine 2022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18718" l="3551" r="62625" t="55236"/>
          <a:stretch/>
        </p:blipFill>
        <p:spPr>
          <a:xfrm>
            <a:off x="311698" y="1727700"/>
            <a:ext cx="3190350" cy="247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578924" y="2690897"/>
            <a:ext cx="1500600" cy="5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825" y="1507138"/>
            <a:ext cx="5177475" cy="29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How?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Potential Reasons</a:t>
            </a:r>
            <a:endParaRPr>
              <a:solidFill>
                <a:srgbClr val="3F0097"/>
              </a:solidFill>
            </a:endParaRPr>
          </a:p>
        </p:txBody>
      </p:sp>
      <p:grpSp>
        <p:nvGrpSpPr>
          <p:cNvPr id="136" name="Google Shape;136;p19"/>
          <p:cNvGrpSpPr/>
          <p:nvPr/>
        </p:nvGrpSpPr>
        <p:grpSpPr>
          <a:xfrm>
            <a:off x="1263050" y="1304925"/>
            <a:ext cx="2632500" cy="2043007"/>
            <a:chOff x="3320450" y="1304875"/>
            <a:chExt cx="2632500" cy="3416400"/>
          </a:xfrm>
        </p:grpSpPr>
        <p:sp>
          <p:nvSpPr>
            <p:cNvPr id="137" name="Google Shape;137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9"/>
          <p:cNvSpPr txBox="1"/>
          <p:nvPr>
            <p:ph idx="4294967295" type="body"/>
          </p:nvPr>
        </p:nvSpPr>
        <p:spPr>
          <a:xfrm>
            <a:off x="1263050" y="1304875"/>
            <a:ext cx="2632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Political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9"/>
          <p:cNvSpPr txBox="1"/>
          <p:nvPr>
            <p:ph idx="4294967295" type="body"/>
          </p:nvPr>
        </p:nvSpPr>
        <p:spPr>
          <a:xfrm>
            <a:off x="1339375" y="1850300"/>
            <a:ext cx="25635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Political ties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Similar cultures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Geographic proximity</a:t>
            </a:r>
            <a:endParaRPr sz="1600"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5072025" y="1304878"/>
            <a:ext cx="2632500" cy="2043007"/>
            <a:chOff x="6212550" y="1304875"/>
            <a:chExt cx="2632500" cy="3416400"/>
          </a:xfrm>
        </p:grpSpPr>
        <p:sp>
          <p:nvSpPr>
            <p:cNvPr id="142" name="Google Shape;142;p19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4294967295" type="body"/>
          </p:nvPr>
        </p:nvSpPr>
        <p:spPr>
          <a:xfrm>
            <a:off x="5072025" y="1304875"/>
            <a:ext cx="2632500" cy="461400"/>
          </a:xfrm>
          <a:prstGeom prst="rect">
            <a:avLst/>
          </a:prstGeom>
          <a:solidFill>
            <a:srgbClr val="3F009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Other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9"/>
          <p:cNvSpPr txBox="1"/>
          <p:nvPr>
            <p:ph idx="4294967295" type="body"/>
          </p:nvPr>
        </p:nvSpPr>
        <p:spPr>
          <a:xfrm>
            <a:off x="51458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“The Big Five”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0097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Who </a:t>
            </a:r>
            <a:r>
              <a:rPr b="1" lang="de"/>
              <a:t>gives </a:t>
            </a:r>
            <a:r>
              <a:rPr lang="de"/>
              <a:t>points who?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F0097"/>
                </a:solidFill>
              </a:rPr>
              <a:t>Denmark Jury Votes (2019)</a:t>
            </a:r>
            <a:endParaRPr>
              <a:solidFill>
                <a:srgbClr val="3F0097"/>
              </a:solidFill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3400"/>
            <a:ext cx="5074174" cy="3835882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825" y="1249163"/>
            <a:ext cx="3029000" cy="36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 rot="1700618">
            <a:off x="1412598" y="2782930"/>
            <a:ext cx="868863" cy="23799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